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6"/>
  </p:notesMasterIdLst>
  <p:handoutMasterIdLst>
    <p:handoutMasterId r:id="rId27"/>
  </p:handoutMasterIdLst>
  <p:sldIdLst>
    <p:sldId id="257" r:id="rId5"/>
    <p:sldId id="258" r:id="rId6"/>
    <p:sldId id="259" r:id="rId7"/>
    <p:sldId id="260" r:id="rId8"/>
    <p:sldId id="265" r:id="rId9"/>
    <p:sldId id="264" r:id="rId10"/>
    <p:sldId id="261" r:id="rId11"/>
    <p:sldId id="269" r:id="rId12"/>
    <p:sldId id="266" r:id="rId13"/>
    <p:sldId id="262" r:id="rId14"/>
    <p:sldId id="263" r:id="rId15"/>
    <p:sldId id="267" r:id="rId16"/>
    <p:sldId id="277" r:id="rId17"/>
    <p:sldId id="276" r:id="rId18"/>
    <p:sldId id="268" r:id="rId19"/>
    <p:sldId id="270" r:id="rId20"/>
    <p:sldId id="271" r:id="rId21"/>
    <p:sldId id="272" r:id="rId22"/>
    <p:sldId id="273" r:id="rId23"/>
    <p:sldId id="274" r:id="rId24"/>
    <p:sldId id="275" r:id="rId2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95AB25"/>
    <a:srgbClr val="394404"/>
    <a:srgbClr val="5F6F0F"/>
    <a:srgbClr val="718412"/>
    <a:srgbClr val="65741A"/>
    <a:srgbClr val="70811D"/>
    <a:srgbClr val="7B8D1F"/>
    <a:srgbClr val="839721"/>
    <a:srgbClr val="BC5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38" autoAdjust="0"/>
    <p:restoredTop sz="94280" autoAdjust="0"/>
  </p:normalViewPr>
  <p:slideViewPr>
    <p:cSldViewPr>
      <p:cViewPr>
        <p:scale>
          <a:sx n="60" d="100"/>
          <a:sy n="60" d="100"/>
        </p:scale>
        <p:origin x="960" y="34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GDP Take</a:t>
            </a:r>
            <a:r>
              <a:rPr lang="en-US" baseline="0" dirty="0"/>
              <a:t> Over</a:t>
            </a:r>
            <a:endParaRPr lang="en-US" dirty="0"/>
          </a:p>
        </c:rich>
      </c:tx>
      <c:layout>
        <c:manualLayout>
          <c:xMode val="edge"/>
          <c:yMode val="edge"/>
          <c:x val="0.38191975026304831"/>
          <c:y val="3.333333333333333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E8A-4639-A2F8-EF28BBDA3B2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E8A-4639-A2F8-EF28BBDA3B22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Guyana</c:v>
                </c:pt>
                <c:pt idx="1">
                  <c:v>The Region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3400000000</c:v>
                </c:pt>
                <c:pt idx="1">
                  <c:v>31000000000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CC-4466-A9C0-181CD647B38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061808664904126"/>
          <c:y val="0.49900656167979002"/>
          <c:w val="0.111807988054632"/>
          <c:h val="0.10279702537182853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ECA512-E092-4A8A-9589-B3D4709A927E}" type="doc">
      <dgm:prSet loTypeId="urn:microsoft.com/office/officeart/2005/8/layout/process1" loCatId="process" qsTypeId="urn:microsoft.com/office/officeart/2005/8/quickstyle/simple1" qsCatId="simple" csTypeId="urn:microsoft.com/office/officeart/2005/8/colors/accent2_1" csCatId="accent2" phldr="1"/>
      <dgm:spPr/>
    </dgm:pt>
    <dgm:pt modelId="{EA379E0B-EA49-446E-9D89-EAE3BBEAD31E}">
      <dgm:prSet phldrT="[Text]"/>
      <dgm:spPr/>
      <dgm:t>
        <a:bodyPr/>
        <a:lstStyle/>
        <a:p>
          <a:r>
            <a:rPr lang="en-US">
              <a:latin typeface="Comic Sans MS" panose="030F0702030302020204" pitchFamily="66" charset="0"/>
            </a:rPr>
            <a:t>Understand our </a:t>
          </a:r>
          <a:r>
            <a:rPr lang="en-US" b="1" i="1" u="sng">
              <a:latin typeface="Comic Sans MS" panose="030F0702030302020204" pitchFamily="66" charset="0"/>
            </a:rPr>
            <a:t>users</a:t>
          </a:r>
          <a:r>
            <a:rPr lang="en-US">
              <a:latin typeface="Comic Sans MS" panose="030F0702030302020204" pitchFamily="66" charset="0"/>
            </a:rPr>
            <a:t>.</a:t>
          </a:r>
          <a:endParaRPr lang="en-US" dirty="0">
            <a:latin typeface="Comic Sans MS" panose="030F0702030302020204" pitchFamily="66" charset="0"/>
          </a:endParaRPr>
        </a:p>
      </dgm:t>
    </dgm:pt>
    <dgm:pt modelId="{58F3C3FB-2A8B-4859-9A0E-CB07142B00FA}" type="parTrans" cxnId="{1C9FC452-DAC4-40C4-A787-73D81D5BE2EC}">
      <dgm:prSet/>
      <dgm:spPr/>
      <dgm:t>
        <a:bodyPr/>
        <a:lstStyle/>
        <a:p>
          <a:endParaRPr lang="en-US"/>
        </a:p>
      </dgm:t>
    </dgm:pt>
    <dgm:pt modelId="{8146BF8B-771E-4956-8C92-CC8E9A7ED1AB}" type="sibTrans" cxnId="{1C9FC452-DAC4-40C4-A787-73D81D5BE2EC}">
      <dgm:prSet/>
      <dgm:spPr/>
      <dgm:t>
        <a:bodyPr/>
        <a:lstStyle/>
        <a:p>
          <a:endParaRPr lang="en-US"/>
        </a:p>
      </dgm:t>
    </dgm:pt>
    <dgm:pt modelId="{E680B20F-D135-4FF8-8A47-DA556BD90197}">
      <dgm:prSet phldrT="[Text]"/>
      <dgm:spPr/>
      <dgm:t>
        <a:bodyPr/>
        <a:lstStyle/>
        <a:p>
          <a:r>
            <a:rPr lang="en-US">
              <a:latin typeface="Comic Sans MS" panose="030F0702030302020204" pitchFamily="66" charset="0"/>
            </a:rPr>
            <a:t>Build an application that’s simple, easy to use for our </a:t>
          </a:r>
          <a:r>
            <a:rPr lang="en-US" b="1" i="1" u="sng">
              <a:latin typeface="Comic Sans MS" panose="030F0702030302020204" pitchFamily="66" charset="0"/>
            </a:rPr>
            <a:t>users</a:t>
          </a:r>
          <a:r>
            <a:rPr lang="en-US">
              <a:latin typeface="Comic Sans MS" panose="030F0702030302020204" pitchFamily="66" charset="0"/>
            </a:rPr>
            <a:t>.</a:t>
          </a:r>
          <a:endParaRPr lang="en-US" dirty="0">
            <a:latin typeface="Comic Sans MS" panose="030F0702030302020204" pitchFamily="66" charset="0"/>
          </a:endParaRPr>
        </a:p>
      </dgm:t>
    </dgm:pt>
    <dgm:pt modelId="{F92F8E71-439A-44D1-94AA-9ED3C9A7BA13}" type="parTrans" cxnId="{92DBF922-2A02-46B1-9503-B6BE91C8E354}">
      <dgm:prSet/>
      <dgm:spPr/>
      <dgm:t>
        <a:bodyPr/>
        <a:lstStyle/>
        <a:p>
          <a:endParaRPr lang="en-US"/>
        </a:p>
      </dgm:t>
    </dgm:pt>
    <dgm:pt modelId="{C7B7AF70-09A4-4D9E-8962-059CE7BAEC6F}" type="sibTrans" cxnId="{92DBF922-2A02-46B1-9503-B6BE91C8E354}">
      <dgm:prSet/>
      <dgm:spPr/>
      <dgm:t>
        <a:bodyPr/>
        <a:lstStyle/>
        <a:p>
          <a:endParaRPr lang="en-US"/>
        </a:p>
      </dgm:t>
    </dgm:pt>
    <dgm:pt modelId="{29A1E383-935C-48A6-A1BA-7EE258F940D5}">
      <dgm:prSet phldrT="[Text]"/>
      <dgm:spPr/>
      <dgm:t>
        <a:bodyPr/>
        <a:lstStyle/>
        <a:p>
          <a:r>
            <a:rPr lang="en-US" dirty="0">
              <a:latin typeface="Comic Sans MS" panose="030F0702030302020204" pitchFamily="66" charset="0"/>
            </a:rPr>
            <a:t>Make our </a:t>
          </a:r>
          <a:r>
            <a:rPr lang="en-US" b="1" i="1" u="sng" dirty="0">
              <a:latin typeface="Comic Sans MS" panose="030F0702030302020204" pitchFamily="66" charset="0"/>
            </a:rPr>
            <a:t>users</a:t>
          </a:r>
          <a:r>
            <a:rPr lang="en-US" dirty="0">
              <a:latin typeface="Comic Sans MS" panose="030F0702030302020204" pitchFamily="66" charset="0"/>
            </a:rPr>
            <a:t> Happy.</a:t>
          </a:r>
        </a:p>
      </dgm:t>
    </dgm:pt>
    <dgm:pt modelId="{E0985BC5-B990-467F-906A-7F3776211872}" type="parTrans" cxnId="{CD90B577-1E10-43CD-A0DA-E583C6EF0CA9}">
      <dgm:prSet/>
      <dgm:spPr/>
      <dgm:t>
        <a:bodyPr/>
        <a:lstStyle/>
        <a:p>
          <a:endParaRPr lang="en-US"/>
        </a:p>
      </dgm:t>
    </dgm:pt>
    <dgm:pt modelId="{75CF2F87-24FB-43BD-8316-21FC22587F2B}" type="sibTrans" cxnId="{CD90B577-1E10-43CD-A0DA-E583C6EF0CA9}">
      <dgm:prSet/>
      <dgm:spPr/>
      <dgm:t>
        <a:bodyPr/>
        <a:lstStyle/>
        <a:p>
          <a:endParaRPr lang="en-US"/>
        </a:p>
      </dgm:t>
    </dgm:pt>
    <dgm:pt modelId="{A31CBFD5-4FE4-4FAD-8DEA-6706525C0A29}" type="pres">
      <dgm:prSet presAssocID="{49ECA512-E092-4A8A-9589-B3D4709A927E}" presName="Name0" presStyleCnt="0">
        <dgm:presLayoutVars>
          <dgm:dir/>
          <dgm:resizeHandles val="exact"/>
        </dgm:presLayoutVars>
      </dgm:prSet>
      <dgm:spPr/>
    </dgm:pt>
    <dgm:pt modelId="{46C5707B-C96D-4081-BFD3-57E3BF247967}" type="pres">
      <dgm:prSet presAssocID="{EA379E0B-EA49-446E-9D89-EAE3BBEAD31E}" presName="node" presStyleLbl="node1" presStyleIdx="0" presStyleCnt="3">
        <dgm:presLayoutVars>
          <dgm:bulletEnabled val="1"/>
        </dgm:presLayoutVars>
      </dgm:prSet>
      <dgm:spPr/>
    </dgm:pt>
    <dgm:pt modelId="{E86C8E80-C1FE-4466-B00A-3B85B92E082A}" type="pres">
      <dgm:prSet presAssocID="{8146BF8B-771E-4956-8C92-CC8E9A7ED1AB}" presName="sibTrans" presStyleLbl="sibTrans2D1" presStyleIdx="0" presStyleCnt="2"/>
      <dgm:spPr/>
    </dgm:pt>
    <dgm:pt modelId="{A928F08E-A4EB-42A2-A219-EACE96B14102}" type="pres">
      <dgm:prSet presAssocID="{8146BF8B-771E-4956-8C92-CC8E9A7ED1AB}" presName="connectorText" presStyleLbl="sibTrans2D1" presStyleIdx="0" presStyleCnt="2"/>
      <dgm:spPr/>
    </dgm:pt>
    <dgm:pt modelId="{F9DA7D8B-6D28-440B-B7E1-89F5DEDC86EE}" type="pres">
      <dgm:prSet presAssocID="{E680B20F-D135-4FF8-8A47-DA556BD90197}" presName="node" presStyleLbl="node1" presStyleIdx="1" presStyleCnt="3">
        <dgm:presLayoutVars>
          <dgm:bulletEnabled val="1"/>
        </dgm:presLayoutVars>
      </dgm:prSet>
      <dgm:spPr/>
    </dgm:pt>
    <dgm:pt modelId="{70FBBF70-A9E3-44DF-B2D7-92AAF39B2D89}" type="pres">
      <dgm:prSet presAssocID="{C7B7AF70-09A4-4D9E-8962-059CE7BAEC6F}" presName="sibTrans" presStyleLbl="sibTrans2D1" presStyleIdx="1" presStyleCnt="2"/>
      <dgm:spPr/>
    </dgm:pt>
    <dgm:pt modelId="{6CAC71FF-D754-44CA-93DB-AC6D79EDA990}" type="pres">
      <dgm:prSet presAssocID="{C7B7AF70-09A4-4D9E-8962-059CE7BAEC6F}" presName="connectorText" presStyleLbl="sibTrans2D1" presStyleIdx="1" presStyleCnt="2"/>
      <dgm:spPr/>
    </dgm:pt>
    <dgm:pt modelId="{681F8F41-4AF1-46FC-9446-7D5AE82E3EAC}" type="pres">
      <dgm:prSet presAssocID="{29A1E383-935C-48A6-A1BA-7EE258F94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92DBF922-2A02-46B1-9503-B6BE91C8E354}" srcId="{49ECA512-E092-4A8A-9589-B3D4709A927E}" destId="{E680B20F-D135-4FF8-8A47-DA556BD90197}" srcOrd="1" destOrd="0" parTransId="{F92F8E71-439A-44D1-94AA-9ED3C9A7BA13}" sibTransId="{C7B7AF70-09A4-4D9E-8962-059CE7BAEC6F}"/>
    <dgm:cxn modelId="{A3E0B664-D6F7-4BA4-9A17-181453DBC92D}" type="presOf" srcId="{8146BF8B-771E-4956-8C92-CC8E9A7ED1AB}" destId="{E86C8E80-C1FE-4466-B00A-3B85B92E082A}" srcOrd="0" destOrd="0" presId="urn:microsoft.com/office/officeart/2005/8/layout/process1"/>
    <dgm:cxn modelId="{1C9FC452-DAC4-40C4-A787-73D81D5BE2EC}" srcId="{49ECA512-E092-4A8A-9589-B3D4709A927E}" destId="{EA379E0B-EA49-446E-9D89-EAE3BBEAD31E}" srcOrd="0" destOrd="0" parTransId="{58F3C3FB-2A8B-4859-9A0E-CB07142B00FA}" sibTransId="{8146BF8B-771E-4956-8C92-CC8E9A7ED1AB}"/>
    <dgm:cxn modelId="{AF436E76-D33B-4AE1-B688-3AC00BD5BC9E}" type="presOf" srcId="{C7B7AF70-09A4-4D9E-8962-059CE7BAEC6F}" destId="{70FBBF70-A9E3-44DF-B2D7-92AAF39B2D89}" srcOrd="0" destOrd="0" presId="urn:microsoft.com/office/officeart/2005/8/layout/process1"/>
    <dgm:cxn modelId="{CD90B577-1E10-43CD-A0DA-E583C6EF0CA9}" srcId="{49ECA512-E092-4A8A-9589-B3D4709A927E}" destId="{29A1E383-935C-48A6-A1BA-7EE258F940D5}" srcOrd="2" destOrd="0" parTransId="{E0985BC5-B990-467F-906A-7F3776211872}" sibTransId="{75CF2F87-24FB-43BD-8316-21FC22587F2B}"/>
    <dgm:cxn modelId="{841D7F7D-6343-4E69-8D4A-98FB71FBDE06}" type="presOf" srcId="{8146BF8B-771E-4956-8C92-CC8E9A7ED1AB}" destId="{A928F08E-A4EB-42A2-A219-EACE96B14102}" srcOrd="1" destOrd="0" presId="urn:microsoft.com/office/officeart/2005/8/layout/process1"/>
    <dgm:cxn modelId="{DD3C9F82-0B05-46D9-8E52-B17C6FD33491}" type="presOf" srcId="{C7B7AF70-09A4-4D9E-8962-059CE7BAEC6F}" destId="{6CAC71FF-D754-44CA-93DB-AC6D79EDA990}" srcOrd="1" destOrd="0" presId="urn:microsoft.com/office/officeart/2005/8/layout/process1"/>
    <dgm:cxn modelId="{C29C9285-FD81-4DDA-9314-7D7BEC920657}" type="presOf" srcId="{EA379E0B-EA49-446E-9D89-EAE3BBEAD31E}" destId="{46C5707B-C96D-4081-BFD3-57E3BF247967}" srcOrd="0" destOrd="0" presId="urn:microsoft.com/office/officeart/2005/8/layout/process1"/>
    <dgm:cxn modelId="{878D33AE-ACA3-4575-9D34-074835D6B46C}" type="presOf" srcId="{49ECA512-E092-4A8A-9589-B3D4709A927E}" destId="{A31CBFD5-4FE4-4FAD-8DEA-6706525C0A29}" srcOrd="0" destOrd="0" presId="urn:microsoft.com/office/officeart/2005/8/layout/process1"/>
    <dgm:cxn modelId="{975279D0-CC59-4558-80D4-6A4EE61E550B}" type="presOf" srcId="{29A1E383-935C-48A6-A1BA-7EE258F940D5}" destId="{681F8F41-4AF1-46FC-9446-7D5AE82E3EAC}" srcOrd="0" destOrd="0" presId="urn:microsoft.com/office/officeart/2005/8/layout/process1"/>
    <dgm:cxn modelId="{7D339BED-B5D0-4D14-B01F-F77B05DD1D73}" type="presOf" srcId="{E680B20F-D135-4FF8-8A47-DA556BD90197}" destId="{F9DA7D8B-6D28-440B-B7E1-89F5DEDC86EE}" srcOrd="0" destOrd="0" presId="urn:microsoft.com/office/officeart/2005/8/layout/process1"/>
    <dgm:cxn modelId="{E91E4A0B-4E0E-4FD6-9176-06F24BDBCF22}" type="presParOf" srcId="{A31CBFD5-4FE4-4FAD-8DEA-6706525C0A29}" destId="{46C5707B-C96D-4081-BFD3-57E3BF247967}" srcOrd="0" destOrd="0" presId="urn:microsoft.com/office/officeart/2005/8/layout/process1"/>
    <dgm:cxn modelId="{FEFDE4BE-3F97-41CA-BF2F-EE5DAE6D53C8}" type="presParOf" srcId="{A31CBFD5-4FE4-4FAD-8DEA-6706525C0A29}" destId="{E86C8E80-C1FE-4466-B00A-3B85B92E082A}" srcOrd="1" destOrd="0" presId="urn:microsoft.com/office/officeart/2005/8/layout/process1"/>
    <dgm:cxn modelId="{6384E54C-AB28-4E51-BAB7-E3303D30B0AB}" type="presParOf" srcId="{E86C8E80-C1FE-4466-B00A-3B85B92E082A}" destId="{A928F08E-A4EB-42A2-A219-EACE96B14102}" srcOrd="0" destOrd="0" presId="urn:microsoft.com/office/officeart/2005/8/layout/process1"/>
    <dgm:cxn modelId="{66054C18-0DF8-464E-8670-80ADA0F91A75}" type="presParOf" srcId="{A31CBFD5-4FE4-4FAD-8DEA-6706525C0A29}" destId="{F9DA7D8B-6D28-440B-B7E1-89F5DEDC86EE}" srcOrd="2" destOrd="0" presId="urn:microsoft.com/office/officeart/2005/8/layout/process1"/>
    <dgm:cxn modelId="{26D81EBA-8956-4BB9-8795-C4C948F221BD}" type="presParOf" srcId="{A31CBFD5-4FE4-4FAD-8DEA-6706525C0A29}" destId="{70FBBF70-A9E3-44DF-B2D7-92AAF39B2D89}" srcOrd="3" destOrd="0" presId="urn:microsoft.com/office/officeart/2005/8/layout/process1"/>
    <dgm:cxn modelId="{27FD47AD-1B47-4676-A0E2-80CF672BB7C8}" type="presParOf" srcId="{70FBBF70-A9E3-44DF-B2D7-92AAF39B2D89}" destId="{6CAC71FF-D754-44CA-93DB-AC6D79EDA990}" srcOrd="0" destOrd="0" presId="urn:microsoft.com/office/officeart/2005/8/layout/process1"/>
    <dgm:cxn modelId="{7B136061-6EFD-44B5-83F9-5C41F77EBE88}" type="presParOf" srcId="{A31CBFD5-4FE4-4FAD-8DEA-6706525C0A29}" destId="{681F8F41-4AF1-46FC-9446-7D5AE82E3EA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C5707B-C96D-4081-BFD3-57E3BF247967}">
      <dsp:nvSpPr>
        <dsp:cNvPr id="0" name=""/>
        <dsp:cNvSpPr/>
      </dsp:nvSpPr>
      <dsp:spPr>
        <a:xfrm>
          <a:off x="9507" y="1357272"/>
          <a:ext cx="2841759" cy="170505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Comic Sans MS" panose="030F0702030302020204" pitchFamily="66" charset="0"/>
            </a:rPr>
            <a:t>Understand our </a:t>
          </a:r>
          <a:r>
            <a:rPr lang="en-US" sz="2200" b="1" i="1" u="sng" kern="1200">
              <a:latin typeface="Comic Sans MS" panose="030F0702030302020204" pitchFamily="66" charset="0"/>
            </a:rPr>
            <a:t>users</a:t>
          </a:r>
          <a:r>
            <a:rPr lang="en-US" sz="2200" kern="1200">
              <a:latin typeface="Comic Sans MS" panose="030F0702030302020204" pitchFamily="66" charset="0"/>
            </a:rPr>
            <a:t>.</a:t>
          </a:r>
          <a:endParaRPr lang="en-US" sz="2200" kern="1200" dirty="0">
            <a:latin typeface="Comic Sans MS" panose="030F0702030302020204" pitchFamily="66" charset="0"/>
          </a:endParaRPr>
        </a:p>
      </dsp:txBody>
      <dsp:txXfrm>
        <a:off x="59446" y="1407211"/>
        <a:ext cx="2741881" cy="1605177"/>
      </dsp:txXfrm>
    </dsp:sp>
    <dsp:sp modelId="{E86C8E80-C1FE-4466-B00A-3B85B92E082A}">
      <dsp:nvSpPr>
        <dsp:cNvPr id="0" name=""/>
        <dsp:cNvSpPr/>
      </dsp:nvSpPr>
      <dsp:spPr>
        <a:xfrm>
          <a:off x="3135443" y="1857421"/>
          <a:ext cx="602452" cy="7047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3135443" y="1998372"/>
        <a:ext cx="421716" cy="422854"/>
      </dsp:txXfrm>
    </dsp:sp>
    <dsp:sp modelId="{F9DA7D8B-6D28-440B-B7E1-89F5DEDC86EE}">
      <dsp:nvSpPr>
        <dsp:cNvPr id="0" name=""/>
        <dsp:cNvSpPr/>
      </dsp:nvSpPr>
      <dsp:spPr>
        <a:xfrm>
          <a:off x="3987970" y="1357272"/>
          <a:ext cx="2841759" cy="170505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Comic Sans MS" panose="030F0702030302020204" pitchFamily="66" charset="0"/>
            </a:rPr>
            <a:t>Build an application that’s simple, easy to use for our </a:t>
          </a:r>
          <a:r>
            <a:rPr lang="en-US" sz="2200" b="1" i="1" u="sng" kern="1200">
              <a:latin typeface="Comic Sans MS" panose="030F0702030302020204" pitchFamily="66" charset="0"/>
            </a:rPr>
            <a:t>users</a:t>
          </a:r>
          <a:r>
            <a:rPr lang="en-US" sz="2200" kern="1200">
              <a:latin typeface="Comic Sans MS" panose="030F0702030302020204" pitchFamily="66" charset="0"/>
            </a:rPr>
            <a:t>.</a:t>
          </a:r>
          <a:endParaRPr lang="en-US" sz="2200" kern="1200" dirty="0">
            <a:latin typeface="Comic Sans MS" panose="030F0702030302020204" pitchFamily="66" charset="0"/>
          </a:endParaRPr>
        </a:p>
      </dsp:txBody>
      <dsp:txXfrm>
        <a:off x="4037909" y="1407211"/>
        <a:ext cx="2741881" cy="1605177"/>
      </dsp:txXfrm>
    </dsp:sp>
    <dsp:sp modelId="{70FBBF70-A9E3-44DF-B2D7-92AAF39B2D89}">
      <dsp:nvSpPr>
        <dsp:cNvPr id="0" name=""/>
        <dsp:cNvSpPr/>
      </dsp:nvSpPr>
      <dsp:spPr>
        <a:xfrm>
          <a:off x="7113906" y="1857421"/>
          <a:ext cx="602452" cy="70475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7113906" y="1998372"/>
        <a:ext cx="421716" cy="422854"/>
      </dsp:txXfrm>
    </dsp:sp>
    <dsp:sp modelId="{681F8F41-4AF1-46FC-9446-7D5AE82E3EAC}">
      <dsp:nvSpPr>
        <dsp:cNvPr id="0" name=""/>
        <dsp:cNvSpPr/>
      </dsp:nvSpPr>
      <dsp:spPr>
        <a:xfrm>
          <a:off x="7966433" y="1357272"/>
          <a:ext cx="2841759" cy="170505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Comic Sans MS" panose="030F0702030302020204" pitchFamily="66" charset="0"/>
            </a:rPr>
            <a:t>Make our </a:t>
          </a:r>
          <a:r>
            <a:rPr lang="en-US" sz="2200" b="1" i="1" u="sng" kern="1200" dirty="0">
              <a:latin typeface="Comic Sans MS" panose="030F0702030302020204" pitchFamily="66" charset="0"/>
            </a:rPr>
            <a:t>users</a:t>
          </a:r>
          <a:r>
            <a:rPr lang="en-US" sz="2200" kern="1200" dirty="0">
              <a:latin typeface="Comic Sans MS" panose="030F0702030302020204" pitchFamily="66" charset="0"/>
            </a:rPr>
            <a:t> Happy.</a:t>
          </a:r>
        </a:p>
      </dsp:txBody>
      <dsp:txXfrm>
        <a:off x="8016372" y="1407211"/>
        <a:ext cx="2741881" cy="16051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9/1/2017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9/1/2017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4167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aimed to understand our end users</a:t>
            </a:r>
          </a:p>
          <a:p>
            <a:endParaRPr lang="en-US" dirty="0"/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Farmersmarket.gy is built on the simplicity, while maximizing performance.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403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2271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3790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6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43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008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047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3679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24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570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Talk about Agriculture, and what it means for this country. </a:t>
            </a:r>
          </a:p>
          <a:p>
            <a:endParaRPr lang="en-US" dirty="0"/>
          </a:p>
          <a:p>
            <a:r>
              <a:rPr lang="en-US" dirty="0"/>
              <a:t>Regionally, Do you know, Agriculture is the least talked about dream profession? When last you hear a child, or teen say, I </a:t>
            </a:r>
            <a:r>
              <a:rPr lang="en-US" dirty="0" err="1"/>
              <a:t>wanna</a:t>
            </a:r>
            <a:r>
              <a:rPr lang="en-US" dirty="0"/>
              <a:t> be a farmer when I grow up?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import bill is doubled that figure, but this is for specifically for agriculture produce,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622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000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34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orange part represents the amount of </a:t>
            </a:r>
            <a:r>
              <a:rPr lang="en-US" dirty="0" err="1"/>
              <a:t>agro</a:t>
            </a:r>
            <a:r>
              <a:rPr lang="en-US" dirty="0"/>
              <a:t> products that are imported, compared to Guyana’s ENTIRE net worth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59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Ganga is a small scale farmer based in </a:t>
            </a:r>
            <a:r>
              <a:rPr lang="en-US" dirty="0" err="1"/>
              <a:t>Wakenaam</a:t>
            </a:r>
            <a:r>
              <a:rPr lang="en-US" dirty="0"/>
              <a:t> who sells bananas, well, he’s trying to, one of his comments were .. </a:t>
            </a:r>
          </a:p>
          <a:p>
            <a:endParaRPr lang="en-US" dirty="0"/>
          </a:p>
          <a:p>
            <a:r>
              <a:rPr lang="en-US" dirty="0"/>
              <a:t>Farmer’s like Ganga, our Methodology is based on…. We want to assist farmers to not suffer the same faith as Ganga. We want to provide them with a platform that’s, easy to use, friendly, and one that is always at your side.</a:t>
            </a:r>
          </a:p>
          <a:p>
            <a:endParaRPr lang="en-US" dirty="0"/>
          </a:p>
          <a:p>
            <a:r>
              <a:rPr lang="en-US" dirty="0"/>
              <a:t>We understand farmer’s plight, we are going to deliver a solution to them that will assist them with their plight.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82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44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4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031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341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82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9/1/2017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9/1/2017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808412" y="1600200"/>
            <a:ext cx="4495799" cy="2000251"/>
          </a:xfrm>
        </p:spPr>
        <p:txBody>
          <a:bodyPr>
            <a:normAutofit/>
          </a:bodyPr>
          <a:lstStyle/>
          <a:p>
            <a:endParaRPr lang="en-US" sz="7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579812" y="3124200"/>
            <a:ext cx="548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mic Sans MS" panose="030F0702030302020204" pitchFamily="66" charset="0"/>
              </a:rPr>
              <a:t>WELCOME</a:t>
            </a:r>
            <a:endParaRPr lang="en-US" sz="7200" dirty="0">
              <a:latin typeface="Comic Sans MS" panose="030F0702030302020204" pitchFamily="66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973" y="4324529"/>
            <a:ext cx="1728676" cy="201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4927" cy="83075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2263" y="3962400"/>
            <a:ext cx="1082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Requirement 1: </a:t>
            </a:r>
            <a:r>
              <a:rPr lang="en-US" sz="3200" dirty="0">
                <a:latin typeface="Comic Sans MS" panose="030F0702030302020204" pitchFamily="66" charset="0"/>
              </a:rPr>
              <a:t>Match buyers and sellers of agricultural products(based on offer on both sides).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24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86"/>
            <a:ext cx="12197670" cy="83026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2812" y="4150062"/>
            <a:ext cx="10777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Requirement 2: </a:t>
            </a:r>
            <a:r>
              <a:rPr lang="en-US" sz="3200" dirty="0">
                <a:latin typeface="Comic Sans MS" panose="030F0702030302020204" pitchFamily="66" charset="0"/>
              </a:rPr>
              <a:t>Matching and Concluding Transactions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99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31" y="0"/>
            <a:ext cx="12208556" cy="83100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50647" y="3962400"/>
            <a:ext cx="9067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Requirement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3: </a:t>
            </a:r>
            <a:r>
              <a:rPr lang="en-US" sz="3200" dirty="0">
                <a:latin typeface="Comic Sans MS" panose="030F0702030302020204" pitchFamily="66" charset="0"/>
              </a:rPr>
              <a:t>Combining Orders to fill a big order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31" y="5552294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67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5152"/>
            <a:ext cx="12188825" cy="68683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41412" y="990600"/>
            <a:ext cx="1043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Notifications</a:t>
            </a:r>
            <a:r>
              <a:rPr lang="en-US" sz="3600" dirty="0">
                <a:latin typeface="Comic Sans MS" panose="030F0702030302020204" pitchFamily="66" charset="0"/>
              </a:rPr>
              <a:t> done right!</a:t>
            </a:r>
            <a:endParaRPr lang="en-US" sz="3600" b="1" u="sng" dirty="0">
              <a:latin typeface="Comic Sans MS" panose="030F0702030302020204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41412" y="2362200"/>
            <a:ext cx="10439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702030302020204" pitchFamily="66" charset="0"/>
              </a:rPr>
              <a:t>SMS Integration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702030302020204" pitchFamily="66" charset="0"/>
              </a:rPr>
              <a:t>Email Notifications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702030302020204" pitchFamily="66" charset="0"/>
              </a:rPr>
              <a:t>Application Notifications</a:t>
            </a:r>
          </a:p>
        </p:txBody>
      </p:sp>
    </p:spTree>
    <p:extLst>
      <p:ext uri="{BB962C8B-B14F-4D97-AF65-F5344CB8AC3E}">
        <p14:creationId xmlns:p14="http://schemas.microsoft.com/office/powerpoint/2010/main" val="424682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" y="0"/>
            <a:ext cx="12167365" cy="68562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03612" y="758214"/>
            <a:ext cx="5867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Payments</a:t>
            </a:r>
            <a:r>
              <a:rPr lang="en-US" sz="4000" b="1" dirty="0">
                <a:latin typeface="Comic Sans MS" panose="030F0702030302020204" pitchFamily="66" charset="0"/>
              </a:rPr>
              <a:t> Remastered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41412" y="1779687"/>
            <a:ext cx="104394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Flexible.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Simple.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Pay via:</a:t>
            </a:r>
          </a:p>
          <a:p>
            <a:pPr marL="1180993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Credit/Debit Cards</a:t>
            </a:r>
          </a:p>
          <a:p>
            <a:pPr marL="1180993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Bank Transfer</a:t>
            </a:r>
          </a:p>
          <a:p>
            <a:pPr marL="1180993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Cash</a:t>
            </a:r>
          </a:p>
          <a:p>
            <a:pPr marL="1180993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MMG</a:t>
            </a:r>
          </a:p>
          <a:p>
            <a:pPr marL="1180993" lvl="1" indent="-571500">
              <a:buFont typeface="Arial" panose="020B0604020202020204" pitchFamily="34" charset="0"/>
              <a:buChar char="•"/>
            </a:pPr>
            <a:r>
              <a:rPr lang="en-US" sz="3600" dirty="0" err="1">
                <a:latin typeface="Comic Sans MS" panose="030F0702030302020204" pitchFamily="66" charset="0"/>
              </a:rPr>
              <a:t>Cheque</a:t>
            </a:r>
            <a:endParaRPr lang="en-US" sz="3600" b="1" u="sng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02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683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03612" y="1066800"/>
            <a:ext cx="556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Freshness</a:t>
            </a:r>
            <a:r>
              <a:rPr lang="en-US" sz="4000" dirty="0">
                <a:latin typeface="Comic Sans MS" panose="030F0702030302020204" pitchFamily="66" charset="0"/>
              </a:rPr>
              <a:t> Rating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5612" y="2667000"/>
            <a:ext cx="10439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Freshness Rating for all Products.</a:t>
            </a:r>
          </a:p>
          <a:p>
            <a:endParaRPr lang="en-US" sz="3600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Freshness Build's Trust with our Suppliers.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Freshness is de </a:t>
            </a:r>
            <a:r>
              <a:rPr lang="en-US" sz="36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Best</a:t>
            </a:r>
            <a:r>
              <a:rPr lang="en-US" sz="3600" b="1" u="sng" dirty="0">
                <a:solidFill>
                  <a:srgbClr val="95AB25"/>
                </a:solidFill>
                <a:latin typeface="Comic Sans MS" panose="030F0702030302020204" pitchFamily="66" charset="0"/>
              </a:rPr>
              <a:t>!</a:t>
            </a:r>
            <a:r>
              <a:rPr lang="en-US" sz="36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  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32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45" y="0"/>
            <a:ext cx="12197670" cy="68732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03612" y="979557"/>
            <a:ext cx="556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Feedback</a:t>
            </a:r>
            <a:r>
              <a:rPr lang="en-US" sz="4000" dirty="0">
                <a:latin typeface="Comic Sans MS" panose="030F0702030302020204" pitchFamily="66" charset="0"/>
              </a:rPr>
              <a:t> for users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5612" y="2667000"/>
            <a:ext cx="10668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Every order has the option to leave feedback.</a:t>
            </a:r>
          </a:p>
          <a:p>
            <a:endParaRPr lang="en-US" sz="3600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Feedback increases your image as a supplier, the better the rating, more </a:t>
            </a:r>
            <a:r>
              <a:rPr lang="en-US" sz="36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Sales</a:t>
            </a:r>
            <a:r>
              <a:rPr lang="en-US" sz="3600" dirty="0">
                <a:latin typeface="Comic Sans MS" panose="030F0702030302020204" pitchFamily="66" charset="0"/>
              </a:rPr>
              <a:t> for you!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Comic Sans MS" panose="030F0702030302020204" pitchFamily="66" charset="0"/>
            </a:endParaRPr>
          </a:p>
          <a:p>
            <a:endParaRPr lang="en-US" sz="3600" b="1" u="sng" dirty="0">
              <a:solidFill>
                <a:srgbClr val="33CC33"/>
              </a:solidFill>
              <a:latin typeface="Comic Sans MS" panose="030F0702030302020204" pitchFamily="66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683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46412" y="1013536"/>
            <a:ext cx="556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Profiles</a:t>
            </a:r>
            <a:endParaRPr lang="en-US" sz="4000" dirty="0">
              <a:solidFill>
                <a:srgbClr val="33CC33"/>
              </a:solidFill>
              <a:latin typeface="Comic Sans MS" panose="030F0702030302020204" pitchFamily="66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0412" y="1860721"/>
            <a:ext cx="10668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33CC33"/>
                </a:solidFill>
                <a:latin typeface="Comic Sans MS" panose="030F0702030302020204" pitchFamily="66" charset="0"/>
              </a:rPr>
              <a:t>Verification</a:t>
            </a:r>
            <a:r>
              <a:rPr lang="en-US" sz="3600" dirty="0">
                <a:latin typeface="Comic Sans MS" panose="030F0702030302020204" pitchFamily="66" charset="0"/>
              </a:rPr>
              <a:t> of Farmers.</a:t>
            </a:r>
          </a:p>
          <a:p>
            <a:endParaRPr lang="en-US" sz="3600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Feedback</a:t>
            </a:r>
            <a:r>
              <a:rPr lang="en-US" sz="3600" dirty="0">
                <a:latin typeface="Comic Sans MS" panose="030F0702030302020204" pitchFamily="66" charset="0"/>
              </a:rPr>
              <a:t> and </a:t>
            </a:r>
            <a:r>
              <a:rPr lang="en-US" sz="36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Freshness</a:t>
            </a:r>
            <a:r>
              <a:rPr lang="en-US" sz="3600" dirty="0">
                <a:latin typeface="Comic Sans MS" panose="030F0702030302020204" pitchFamily="66" charset="0"/>
              </a:rPr>
              <a:t>, makes you great or not!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mic Sans MS" panose="030F0702030302020204" pitchFamily="66" charset="0"/>
              </a:rPr>
              <a:t>Be a good supplier and you’ll have </a:t>
            </a:r>
            <a:r>
              <a:rPr lang="en-US" sz="36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awesome profile.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Comic Sans MS" panose="030F0702030302020204" pitchFamily="66" charset="0"/>
            </a:endParaRPr>
          </a:p>
          <a:p>
            <a:endParaRPr lang="en-US" sz="3600" b="1" u="sng" dirty="0">
              <a:solidFill>
                <a:srgbClr val="33CC33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83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7" y="0"/>
            <a:ext cx="12179527" cy="686306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08358" y="3657600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Comic Sans MS" panose="030F0702030302020204" pitchFamily="66" charset="0"/>
              </a:rPr>
              <a:t>DATA.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41812" y="3657600"/>
            <a:ext cx="19189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33CC33"/>
                </a:solidFill>
                <a:latin typeface="Comic Sans MS" panose="030F0702030302020204" pitchFamily="66" charset="0"/>
              </a:rPr>
              <a:t>OPEN</a:t>
            </a:r>
            <a:endParaRPr lang="en-US" sz="2800" b="1" dirty="0">
              <a:solidFill>
                <a:srgbClr val="33CC33"/>
              </a:solidFill>
              <a:latin typeface="Comic Sans MS" panose="030F0702030302020204" pitchFamily="66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" y="0"/>
            <a:ext cx="12183156" cy="68651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79812" y="1219200"/>
            <a:ext cx="556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OPEN</a:t>
            </a:r>
            <a:r>
              <a:rPr lang="en-US" sz="4000" dirty="0">
                <a:latin typeface="Comic Sans MS" panose="030F0702030302020204" pitchFamily="66" charset="0"/>
              </a:rPr>
              <a:t> data Principles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3247" y="2410940"/>
            <a:ext cx="10668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Comic Sans MS" panose="030F0702030302020204" pitchFamily="6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702030302020204" pitchFamily="66" charset="0"/>
              </a:rPr>
              <a:t>  Principle 1: We release open data proactively.</a:t>
            </a:r>
            <a:endParaRPr lang="en-US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702030302020204" pitchFamily="66" charset="0"/>
              </a:rPr>
              <a:t>Principle 2: We make open data discoverable and usable.</a:t>
            </a:r>
            <a:endParaRPr lang="en-US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702030302020204" pitchFamily="66" charset="0"/>
              </a:rPr>
              <a:t>Principle 3: We license open data for re-use.</a:t>
            </a:r>
            <a:endParaRPr lang="en-US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702030302020204" pitchFamily="66" charset="0"/>
              </a:rPr>
              <a:t>Principle 4: We make data free for everyone where the public benefits.</a:t>
            </a:r>
            <a:endParaRPr lang="en-US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702030302020204" pitchFamily="66" charset="0"/>
              </a:rPr>
              <a:t>Principle 5: We will engage and collaborate.</a:t>
            </a:r>
            <a:endParaRPr lang="en-US" dirty="0">
              <a:latin typeface="Comic Sans MS" panose="030F07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Comic Sans MS" panose="030F0702030302020204" pitchFamily="66" charset="0"/>
            </a:endParaRPr>
          </a:p>
          <a:p>
            <a:endParaRPr lang="en-US" sz="3600" b="1" u="sng" dirty="0">
              <a:solidFill>
                <a:srgbClr val="33CC33"/>
              </a:solidFill>
              <a:latin typeface="Comic Sans MS" panose="030F0702030302020204" pitchFamily="66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9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68306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979612" y="3581400"/>
            <a:ext cx="8991600" cy="6858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 lnSpcReduction="100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Comic Sans MS" panose="030F0702030302020204" pitchFamily="66" charset="0"/>
              </a:rPr>
              <a:t>$ 3.1 Billon USD</a:t>
            </a:r>
          </a:p>
          <a:p>
            <a:endParaRPr lang="en-US" sz="4700" dirty="0">
              <a:latin typeface="Comic Sans MS" panose="030F0702030302020204" pitchFamily="66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51412" y="4038600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omic Sans MS" panose="030F0702030302020204" pitchFamily="66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3895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683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56212" y="1371600"/>
            <a:ext cx="228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Stats</a:t>
            </a:r>
            <a:r>
              <a:rPr lang="en-US" sz="4000" dirty="0"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0411" y="2286000"/>
            <a:ext cx="10668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Comic Sans MS" panose="030F0702030302020204" pitchFamily="6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702030302020204" pitchFamily="66" charset="0"/>
              </a:rPr>
              <a:t>Stats for Buyers and Sellers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702030302020204" pitchFamily="66" charset="0"/>
              </a:rPr>
              <a:t>They are more than just stats, its information waiting to be used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Comic Sans MS" panose="030F0702030302020204" pitchFamily="66" charset="0"/>
              </a:rPr>
              <a:t>Stats to make you go </a:t>
            </a:r>
            <a:r>
              <a:rPr lang="en-US" b="1" dirty="0">
                <a:solidFill>
                  <a:srgbClr val="FF0000"/>
                </a:solidFill>
                <a:latin typeface="Comic Sans MS" panose="030F0702030302020204" pitchFamily="66" charset="0"/>
              </a:rPr>
              <a:t>crazy</a:t>
            </a:r>
            <a:r>
              <a:rPr lang="en-US" b="1" dirty="0">
                <a:latin typeface="Comic Sans MS" panose="030F0702030302020204" pitchFamily="66" charset="0"/>
              </a:rPr>
              <a:t>.</a:t>
            </a:r>
            <a:endParaRPr lang="en-US" sz="3600" dirty="0">
              <a:latin typeface="Comic Sans MS" panose="030F0702030302020204" pitchFamily="66" charset="0"/>
            </a:endParaRPr>
          </a:p>
          <a:p>
            <a:endParaRPr lang="en-US" sz="3600" b="1" u="sng" dirty="0">
              <a:solidFill>
                <a:srgbClr val="33CC33"/>
              </a:solidFill>
              <a:latin typeface="Comic Sans MS" panose="030F0702030302020204" pitchFamily="66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74494"/>
            <a:ext cx="1293812" cy="129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8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683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2411" y="152400"/>
            <a:ext cx="914400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33CC33"/>
                </a:solidFill>
                <a:latin typeface="Comic Sans MS" panose="030F0702030302020204" pitchFamily="66" charset="0"/>
              </a:rPr>
              <a:t>MIND</a:t>
            </a:r>
            <a:r>
              <a:rPr lang="en-US" sz="2800" dirty="0">
                <a:latin typeface="Comic Sans MS" panose="030F0702030302020204" pitchFamily="66" charset="0"/>
              </a:rPr>
              <a:t> = </a:t>
            </a:r>
            <a:r>
              <a:rPr lang="en-US" sz="2800" dirty="0">
                <a:solidFill>
                  <a:srgbClr val="FF0000"/>
                </a:solidFill>
                <a:latin typeface="Comic Sans MS" panose="030F0702030302020204" pitchFamily="66" charset="0"/>
              </a:rPr>
              <a:t>BLOWN</a:t>
            </a:r>
            <a:r>
              <a:rPr lang="en-US" sz="2800" dirty="0">
                <a:latin typeface="Comic Sans MS" panose="030F0702030302020204" pitchFamily="66" charset="0"/>
              </a:rPr>
              <a:t> </a:t>
            </a: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r>
              <a:rPr lang="en-US" sz="2800" dirty="0">
                <a:solidFill>
                  <a:srgbClr val="33CC33"/>
                </a:solidFill>
                <a:latin typeface="Comic Sans MS" panose="030F0702030302020204" pitchFamily="66" charset="0"/>
              </a:rPr>
              <a:t>CONCLUSION </a:t>
            </a: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  <a:p>
            <a:pPr algn="ctr"/>
            <a:r>
              <a:rPr lang="en-US" sz="2800" dirty="0">
                <a:latin typeface="Comic Sans MS" panose="030F0702030302020204" pitchFamily="66" charset="0"/>
              </a:rPr>
              <a:t>THANKS FOR LISTENING </a:t>
            </a:r>
          </a:p>
          <a:p>
            <a:pPr algn="ctr"/>
            <a:endParaRPr lang="en-US" sz="2800" dirty="0">
              <a:latin typeface="Comic Sans MS" panose="030F0702030302020204" pitchFamily="66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4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5034489"/>
              </p:ext>
            </p:extLst>
          </p:nvPr>
        </p:nvGraphicFramePr>
        <p:xfrm>
          <a:off x="0" y="0"/>
          <a:ext cx="12188825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90649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 txBox="1">
            <a:spLocks/>
          </p:cNvSpPr>
          <p:nvPr/>
        </p:nvSpPr>
        <p:spPr>
          <a:xfrm>
            <a:off x="2504961" y="2667000"/>
            <a:ext cx="7162800" cy="1999578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latin typeface="Comic Sans MS" panose="030F0702030302020204" pitchFamily="66" charset="0"/>
            </a:endParaRPr>
          </a:p>
          <a:p>
            <a:pPr algn="ctr"/>
            <a:r>
              <a:rPr lang="en-US" sz="3200" dirty="0">
                <a:latin typeface="Comic Sans MS" panose="030F0702030302020204" pitchFamily="66" charset="0"/>
              </a:rPr>
              <a:t>57-year -old </a:t>
            </a:r>
          </a:p>
          <a:p>
            <a:pPr marL="0" indent="0" algn="ctr">
              <a:buNone/>
            </a:pPr>
            <a:r>
              <a:rPr lang="en-US" sz="3200" dirty="0">
                <a:latin typeface="Comic Sans MS" panose="030F0702030302020204" pitchFamily="66" charset="0"/>
              </a:rPr>
              <a:t>Donald ‘Ganga’ </a:t>
            </a:r>
            <a:r>
              <a:rPr lang="en-US" sz="3200" dirty="0" err="1">
                <a:latin typeface="Comic Sans MS" panose="030F0702030302020204" pitchFamily="66" charset="0"/>
              </a:rPr>
              <a:t>Rampersaud</a:t>
            </a:r>
            <a:r>
              <a:rPr lang="en-US" sz="3200" dirty="0"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2817733" y="961689"/>
            <a:ext cx="7162800" cy="1295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Comic Sans MS" panose="030F0702030302020204" pitchFamily="66" charset="0"/>
              </a:rPr>
              <a:t>Excerpts from Farmers 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88" y="0"/>
            <a:ext cx="12215814" cy="6889648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2476160" y="1445246"/>
            <a:ext cx="7162800" cy="1999578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latin typeface="Comic Sans MS" panose="030F0702030302020204" pitchFamily="66" charset="0"/>
            </a:endParaRPr>
          </a:p>
          <a:p>
            <a:pPr algn="ctr"/>
            <a:r>
              <a:rPr lang="en-US" sz="3200" dirty="0">
                <a:latin typeface="Comic Sans MS" panose="030F0702030302020204" pitchFamily="66" charset="0"/>
              </a:rPr>
              <a:t>57-year -old </a:t>
            </a:r>
          </a:p>
          <a:p>
            <a:pPr marL="0" indent="0" algn="ctr">
              <a:buNone/>
            </a:pPr>
            <a:r>
              <a:rPr lang="en-US" sz="3200" dirty="0">
                <a:latin typeface="Comic Sans MS" panose="030F0702030302020204" pitchFamily="66" charset="0"/>
              </a:rPr>
              <a:t>Donald ‘Ganga’ </a:t>
            </a:r>
            <a:r>
              <a:rPr lang="en-US" sz="3200" dirty="0" err="1">
                <a:latin typeface="Comic Sans MS" panose="030F0702030302020204" pitchFamily="66" charset="0"/>
              </a:rPr>
              <a:t>Rampersaud</a:t>
            </a:r>
            <a:r>
              <a:rPr lang="en-US" sz="3200" dirty="0"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3127545" y="836738"/>
            <a:ext cx="5906748" cy="772651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u="sng" dirty="0">
                <a:latin typeface="Comic Sans MS" panose="030F0702030302020204" pitchFamily="66" charset="0"/>
              </a:rPr>
              <a:t>Excerpts from Farmers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857954" y="4090018"/>
            <a:ext cx="639921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Comic Sans MS" panose="030F0702030302020204" pitchFamily="66" charset="0"/>
              </a:rPr>
              <a:t> ‘The man who has to provide </a:t>
            </a:r>
            <a:r>
              <a:rPr lang="en-US" sz="3200" dirty="0">
                <a:solidFill>
                  <a:srgbClr val="FF0000"/>
                </a:solidFill>
                <a:latin typeface="Comic Sans MS" panose="030F0702030302020204" pitchFamily="66" charset="0"/>
              </a:rPr>
              <a:t>51</a:t>
            </a:r>
            <a:r>
              <a:rPr lang="en-US" sz="3200" dirty="0">
                <a:latin typeface="Comic Sans MS" panose="030F0702030302020204" pitchFamily="66" charset="0"/>
              </a:rPr>
              <a:t> meals a day for his family’.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2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8" y="0"/>
            <a:ext cx="12183157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364239" y="2951946"/>
            <a:ext cx="74660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Comic Sans MS" panose="030F0702030302020204" pitchFamily="66" charset="0"/>
              </a:rPr>
              <a:t>“small scale farmers are at the </a:t>
            </a:r>
            <a:r>
              <a:rPr lang="en-US" sz="3200" dirty="0">
                <a:solidFill>
                  <a:srgbClr val="FF0000"/>
                </a:solidFill>
                <a:latin typeface="Comic Sans MS" panose="030F0702030302020204" pitchFamily="66" charset="0"/>
              </a:rPr>
              <a:t>mercy</a:t>
            </a:r>
            <a:r>
              <a:rPr lang="en-US" sz="3200" dirty="0">
                <a:latin typeface="Comic Sans MS" panose="030F0702030302020204" pitchFamily="66" charset="0"/>
              </a:rPr>
              <a:t> of </a:t>
            </a:r>
            <a:r>
              <a:rPr lang="en-US" sz="3200" dirty="0">
                <a:solidFill>
                  <a:srgbClr val="00B050"/>
                </a:solidFill>
                <a:latin typeface="Comic Sans MS" panose="030F0702030302020204" pitchFamily="66" charset="0"/>
              </a:rPr>
              <a:t>buyers</a:t>
            </a:r>
            <a:r>
              <a:rPr lang="en-US" sz="3200" dirty="0">
                <a:latin typeface="Comic Sans MS" panose="030F0702030302020204" pitchFamily="66" charset="0"/>
              </a:rPr>
              <a:t>.”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626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0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771"/>
            <a:ext cx="12188825" cy="829659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217612" y="685800"/>
            <a:ext cx="10360501" cy="868363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How we do what we do</a:t>
            </a:r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1129414841"/>
              </p:ext>
            </p:extLst>
          </p:nvPr>
        </p:nvGraphicFramePr>
        <p:xfrm>
          <a:off x="685560" y="1365228"/>
          <a:ext cx="10817701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638800"/>
            <a:ext cx="1305706" cy="130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22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armersmarketgy_HD72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fade in="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25400"/>
            <a:ext cx="12237156" cy="6883400"/>
          </a:xfrm>
        </p:spPr>
      </p:pic>
    </p:spTree>
    <p:extLst>
      <p:ext uri="{BB962C8B-B14F-4D97-AF65-F5344CB8AC3E}">
        <p14:creationId xmlns:p14="http://schemas.microsoft.com/office/powerpoint/2010/main" val="413971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789" y="-14514"/>
            <a:ext cx="12266613" cy="83495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743" y="1752600"/>
            <a:ext cx="2139548" cy="21395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46412" y="4343400"/>
            <a:ext cx="7620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mic Sans MS" panose="030F0702030302020204" pitchFamily="66" charset="0"/>
              </a:rPr>
              <a:t>FARMERS</a:t>
            </a:r>
            <a:r>
              <a:rPr lang="en-US" sz="4400" dirty="0">
                <a:solidFill>
                  <a:srgbClr val="33CC33"/>
                </a:solidFill>
                <a:latin typeface="Comic Sans MS" panose="030F0702030302020204" pitchFamily="66" charset="0"/>
              </a:rPr>
              <a:t>MARKET</a:t>
            </a:r>
            <a:r>
              <a:rPr lang="en-US" sz="4400" dirty="0">
                <a:latin typeface="Comic Sans MS" panose="030F0702030302020204" pitchFamily="66" charset="0"/>
              </a:rPr>
              <a:t>.GY</a:t>
            </a:r>
          </a:p>
        </p:txBody>
      </p:sp>
    </p:spTree>
    <p:extLst>
      <p:ext uri="{BB962C8B-B14F-4D97-AF65-F5344CB8AC3E}">
        <p14:creationId xmlns:p14="http://schemas.microsoft.com/office/powerpoint/2010/main" val="2978687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646" y="0"/>
            <a:ext cx="9551532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447212" y="2590800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rgbClr val="33CC33"/>
                </a:solidFill>
                <a:latin typeface="Comic Sans MS" panose="030F0702030302020204" pitchFamily="66" charset="0"/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297895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purl.org/dc/elements/1.1/"/>
    <ds:schemaRef ds:uri="http://www.w3.org/XML/1998/namespace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1631</TotalTime>
  <Words>510</Words>
  <Application>Microsoft Office PowerPoint</Application>
  <PresentationFormat>Custom</PresentationFormat>
  <Paragraphs>117</Paragraphs>
  <Slides>21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Comic Sans MS</vt:lpstr>
      <vt:lpstr>Tech 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we do what we 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Deenauth</dc:creator>
  <cp:lastModifiedBy>Deenauth</cp:lastModifiedBy>
  <cp:revision>38</cp:revision>
  <dcterms:created xsi:type="dcterms:W3CDTF">2017-08-31T19:35:38Z</dcterms:created>
  <dcterms:modified xsi:type="dcterms:W3CDTF">2017-09-02T03:33:32Z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